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B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85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6800" y="3733800"/>
            <a:ext cx="11645900" cy="1066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>
                <a:solidFill>
                  <a:srgbClr val="1A1A1A"/>
                </a:solidFill>
                <a:latin typeface="Inter"/>
              </a:rPr>
              <a:t>AP Spanish Language and Culture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0" y="5003800"/>
            <a:ext cx="7188200" cy="3937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100" b="0" i="0">
                <a:solidFill>
                  <a:srgbClr val="555555"/>
                </a:solidFill>
                <a:latin typeface="Inter"/>
              </a:defRPr>
            </a:pPr>
            <a:r>
              <a:rPr sz="2100" b="0" i="0">
                <a:solidFill>
                  <a:srgbClr val="555555"/>
                </a:solidFill>
                <a:latin typeface="Inter"/>
              </a:rPr>
              <a:t>Descripción del Curso y el Examen | Efectivo Otoño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2971800"/>
            <a:ext cx="5194300" cy="30592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 dirty="0" err="1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r>
              <a:rPr sz="5600" b="0" i="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sz="5600" b="0" i="0" dirty="0" err="1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Propósito</a:t>
            </a:r>
            <a:r>
              <a:rPr sz="5600" b="0" i="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sz="5600" b="0" i="0" dirty="0" err="1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Curso</a:t>
            </a:r>
            <a:endParaRPr sz="5600" b="0" i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48077" y="772458"/>
            <a:ext cx="8978900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Enfoque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en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la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Comunicación</a:t>
            </a:r>
            <a:endParaRPr sz="2500" b="1" i="0" dirty="0">
              <a:solidFill>
                <a:schemeClr val="tx1">
                  <a:lumMod val="95000"/>
                  <a:lumOff val="5000"/>
                </a:schemeClr>
              </a:solidFill>
              <a:latin typeface="Inte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63230" y="1671170"/>
            <a:ext cx="897890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Priorizamos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la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capacidad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de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comprender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y ser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comprendido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en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situaciones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auténticas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de la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vida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real.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48077" y="3015493"/>
            <a:ext cx="8978900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Integración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Cultural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48077" y="3299049"/>
            <a:ext cx="897890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Exploración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profunda de la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cultura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hispana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a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través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de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contextos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contemporáneos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e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históricos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40500" y="4724400"/>
            <a:ext cx="8978900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2500" b="1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Nivel de Equivalencia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40500" y="5080000"/>
            <a:ext cx="897890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Diseñado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para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alcanzar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un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nivel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equivalente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a un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curso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universitario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de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nivel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intermedio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-alto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58112" y="6967435"/>
            <a:ext cx="8978900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Inmersión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Lingüística</a:t>
            </a:r>
            <a:endParaRPr sz="2500" b="1" i="0" dirty="0">
              <a:solidFill>
                <a:schemeClr val="tx1">
                  <a:lumMod val="95000"/>
                  <a:lumOff val="5000"/>
                </a:schemeClr>
              </a:solidFill>
              <a:latin typeface="Inte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5689" y="7635711"/>
            <a:ext cx="897890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El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curso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se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imparte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casi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en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su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totalidad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en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español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para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maximizar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la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práctica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y el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aprendizaje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activo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812800"/>
            <a:ext cx="10312400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 Seis </a:t>
            </a:r>
            <a:r>
              <a:rPr sz="5600" b="0" i="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Unidades</a:t>
            </a:r>
            <a:r>
              <a:rPr sz="5600" b="0" i="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600" b="0" i="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Temáticas</a:t>
            </a:r>
            <a:endParaRPr sz="5600" b="0" i="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2800" y="2184400"/>
            <a:ext cx="8851900" cy="2921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0000"/>
              </a:lnSpc>
              <a:defRPr sz="1800" b="0" i="0">
                <a:solidFill>
                  <a:srgbClr val="555555"/>
                </a:solidFill>
                <a:latin typeface="Inter"/>
              </a:defRPr>
            </a:pPr>
            <a:r>
              <a:rPr sz="1800" b="0" i="0" dirty="0">
                <a:solidFill>
                  <a:schemeClr val="accent1"/>
                </a:solidFill>
                <a:latin typeface="Inter"/>
              </a:rPr>
              <a:t>El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currículo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se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organiza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en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torno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a seis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ejes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transversales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: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• 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Unidad 1: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Las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familias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y las comunidades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• 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Unidad 2: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La lengua y la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cultura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• 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Unidad 3: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El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arte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y la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creatividad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• 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Unidad 4: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La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ciencia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y la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tecnología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• 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Unidad 5: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La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vida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contemporánea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• 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Unidad 6: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Los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desafíos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mundiales</a:t>
            </a:r>
            <a:endParaRPr sz="1800" b="0" i="0" dirty="0">
              <a:solidFill>
                <a:schemeClr val="accent1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609600"/>
            <a:ext cx="14706600" cy="1066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>
                <a:solidFill>
                  <a:srgbClr val="1A1A1A"/>
                </a:solidFill>
                <a:latin typeface="Inter"/>
              </a:rPr>
              <a:t>Categorías de Habilidades Principales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871" y="2657726"/>
            <a:ext cx="4686300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2500" b="1" i="0" dirty="0" err="1">
                <a:solidFill>
                  <a:schemeClr val="accent1"/>
                </a:solidFill>
                <a:latin typeface="Inter"/>
              </a:rPr>
              <a:t>Comunicación</a:t>
            </a:r>
            <a:r>
              <a:rPr sz="2500" b="1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2500" b="1" i="0" dirty="0" err="1">
                <a:solidFill>
                  <a:schemeClr val="accent1"/>
                </a:solidFill>
                <a:latin typeface="Inter"/>
              </a:rPr>
              <a:t>Interpretativa</a:t>
            </a:r>
            <a:endParaRPr sz="2500" b="1" i="0" dirty="0">
              <a:solidFill>
                <a:schemeClr val="accent1"/>
              </a:solidFill>
              <a:latin typeface="Inte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00706" y="2183487"/>
            <a:ext cx="9474200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2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Comprender</a:t>
            </a:r>
            <a:r>
              <a:rPr sz="2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y </a:t>
            </a:r>
            <a:r>
              <a:rPr sz="2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analizar</a:t>
            </a:r>
            <a:r>
              <a:rPr sz="2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textos</a:t>
            </a:r>
            <a:r>
              <a:rPr sz="2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escritos</a:t>
            </a:r>
            <a:r>
              <a:rPr sz="2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, </a:t>
            </a:r>
            <a:r>
              <a:rPr sz="2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archivos</a:t>
            </a:r>
            <a:r>
              <a:rPr sz="2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 audio y </a:t>
            </a:r>
            <a:r>
              <a:rPr sz="2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visualizaciones</a:t>
            </a:r>
            <a:r>
              <a:rPr sz="2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 </a:t>
            </a:r>
            <a:r>
              <a:rPr sz="2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datos</a:t>
            </a:r>
            <a:r>
              <a:rPr sz="2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complejos</a:t>
            </a:r>
            <a:r>
              <a:rPr sz="2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2800" y="5667852"/>
            <a:ext cx="4686300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2500" b="1" i="0" dirty="0">
                <a:solidFill>
                  <a:schemeClr val="accent1"/>
                </a:solidFill>
                <a:latin typeface="Inter"/>
              </a:rPr>
              <a:t>Interpersonal y </a:t>
            </a:r>
            <a:r>
              <a:rPr sz="2500" b="1" i="0" dirty="0" err="1">
                <a:solidFill>
                  <a:schemeClr val="accent1"/>
                </a:solidFill>
                <a:latin typeface="Inter"/>
              </a:rPr>
              <a:t>Presentacional</a:t>
            </a:r>
            <a:endParaRPr sz="2500" b="1" i="0" dirty="0">
              <a:solidFill>
                <a:schemeClr val="accent1"/>
              </a:solidFill>
              <a:latin typeface="In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70394" y="3958664"/>
            <a:ext cx="9769287" cy="10772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Desarrollar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la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capacidad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hablar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y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escribir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con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claridad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en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diversos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contextos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sociales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y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académicos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500" y="7506817"/>
            <a:ext cx="4686300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2500" b="1" i="0" dirty="0" err="1">
                <a:solidFill>
                  <a:schemeClr val="accent1"/>
                </a:solidFill>
                <a:latin typeface="Inter"/>
              </a:rPr>
              <a:t>Entendimiento</a:t>
            </a:r>
            <a:r>
              <a:rPr sz="2500" b="1" i="0" dirty="0">
                <a:solidFill>
                  <a:schemeClr val="accent1"/>
                </a:solidFill>
                <a:latin typeface="Inter"/>
              </a:rPr>
              <a:t> Cultural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85552" y="6667108"/>
            <a:ext cx="10833847" cy="124957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Explorar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y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demostrar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comprensión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los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productos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,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prácticas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y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perspectivas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 las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culturas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3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hispanohablantes</a:t>
            </a:r>
            <a:r>
              <a:rPr sz="3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1536700"/>
            <a:ext cx="6578600" cy="3200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>
                <a:solidFill>
                  <a:srgbClr val="1A1A1A"/>
                </a:solidFill>
                <a:latin typeface="Inter"/>
              </a:rPr>
              <a:t>Modos de Comunicación ACTFL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2800" y="5041900"/>
            <a:ext cx="6578600" cy="2565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0000"/>
              </a:lnSpc>
              <a:defRPr sz="1800" b="0" i="0">
                <a:solidFill>
                  <a:srgbClr val="555555"/>
                </a:solidFill>
                <a:latin typeface="Inter"/>
              </a:defRPr>
            </a:pPr>
            <a:r>
              <a:rPr sz="1800" b="0" i="0" dirty="0">
                <a:solidFill>
                  <a:schemeClr val="accent1"/>
                </a:solidFill>
                <a:latin typeface="Inter"/>
              </a:rPr>
              <a:t>Los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estándares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de 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World-Readiness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se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dividen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en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tres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ejes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fundamentales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: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1" dirty="0">
                <a:solidFill>
                  <a:schemeClr val="accent1"/>
                </a:solidFill>
                <a:latin typeface="Inter"/>
              </a:rPr>
              <a:t>   </a:t>
            </a:r>
            <a:r>
              <a:rPr sz="1800" b="1" i="1" dirty="0" err="1">
                <a:solidFill>
                  <a:schemeClr val="accent1"/>
                </a:solidFill>
                <a:latin typeface="Inter"/>
              </a:rPr>
              <a:t>Interpretativo</a:t>
            </a:r>
            <a:r>
              <a:rPr sz="1800" b="1" i="1" dirty="0">
                <a:solidFill>
                  <a:schemeClr val="accent1"/>
                </a:solidFill>
                <a:latin typeface="Inter"/>
              </a:rPr>
              <a:t>:</a:t>
            </a:r>
            <a:r>
              <a:rPr sz="1800" b="0" i="1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1" dirty="0" err="1">
                <a:solidFill>
                  <a:schemeClr val="accent1"/>
                </a:solidFill>
                <a:latin typeface="Inter"/>
              </a:rPr>
              <a:t>Comprensión</a:t>
            </a:r>
            <a:r>
              <a:rPr sz="1800" b="0" i="1" dirty="0">
                <a:solidFill>
                  <a:schemeClr val="accent1"/>
                </a:solidFill>
                <a:latin typeface="Inter"/>
              </a:rPr>
              <a:t> de </a:t>
            </a:r>
            <a:r>
              <a:rPr sz="1800" b="0" i="1" dirty="0" err="1">
                <a:solidFill>
                  <a:schemeClr val="accent1"/>
                </a:solidFill>
                <a:latin typeface="Inter"/>
              </a:rPr>
              <a:t>textos</a:t>
            </a:r>
            <a:r>
              <a:rPr sz="1800" b="0" i="1" dirty="0">
                <a:solidFill>
                  <a:schemeClr val="accent1"/>
                </a:solidFill>
                <a:latin typeface="Inter"/>
              </a:rPr>
              <a:t> y audios </a:t>
            </a:r>
            <a:r>
              <a:rPr sz="1800" b="0" i="1" dirty="0" err="1">
                <a:solidFill>
                  <a:schemeClr val="accent1"/>
                </a:solidFill>
                <a:latin typeface="Inter"/>
              </a:rPr>
              <a:t>auténticos</a:t>
            </a:r>
            <a:r>
              <a:rPr sz="1800" b="0" i="1" dirty="0">
                <a:solidFill>
                  <a:schemeClr val="accent1"/>
                </a:solidFill>
                <a:latin typeface="Inter"/>
              </a:rPr>
              <a:t>.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  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Interpersonal: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Intercambio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directo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y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espontáneo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de ideas.</a:t>
            </a:r>
            <a:r>
              <a:rPr dirty="0">
                <a:solidFill>
                  <a:schemeClr val="accent1"/>
                </a:solidFill>
              </a:rPr>
              <a:t>
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*   </a:t>
            </a:r>
            <a:r>
              <a:rPr sz="1800" b="1" i="0" dirty="0" err="1">
                <a:solidFill>
                  <a:schemeClr val="accent1"/>
                </a:solidFill>
                <a:latin typeface="Inter"/>
              </a:rPr>
              <a:t>Presentacional</a:t>
            </a:r>
            <a:r>
              <a:rPr sz="1800" b="1" i="0" dirty="0">
                <a:solidFill>
                  <a:schemeClr val="accent1"/>
                </a:solidFill>
                <a:latin typeface="Inter"/>
              </a:rPr>
              <a:t>: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Creación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de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contenido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para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una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 audiencia </a:t>
            </a:r>
            <a:r>
              <a:rPr sz="1800" b="0" i="0" dirty="0" err="1">
                <a:solidFill>
                  <a:schemeClr val="accent1"/>
                </a:solidFill>
                <a:latin typeface="Inter"/>
              </a:rPr>
              <a:t>específica</a:t>
            </a:r>
            <a:r>
              <a:rPr sz="1800" b="0" i="0" dirty="0">
                <a:solidFill>
                  <a:schemeClr val="accent1"/>
                </a:solidFill>
                <a:latin typeface="Inter"/>
              </a:rPr>
              <a:t>.</a:t>
            </a:r>
          </a:p>
        </p:txBody>
      </p:sp>
      <p:pic>
        <p:nvPicPr>
          <p:cNvPr id="4" name="Picture 3" descr="ba6691f7-81fa-408a-aea9-8740ba34902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6600" y="2628900"/>
            <a:ext cx="5118100" cy="3898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0c58edf-5e93-41de-b3ae-51d3142895b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3162300"/>
            <a:ext cx="4940300" cy="2819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45400" y="1892300"/>
            <a:ext cx="7874000" cy="2133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>
                <a:solidFill>
                  <a:srgbClr val="1A1A1A"/>
                </a:solidFill>
                <a:latin typeface="Inter"/>
              </a:rPr>
              <a:t>El Proyecto del Curso (2026)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45400" y="4330700"/>
            <a:ext cx="7874000" cy="39607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  <a:defRPr sz="1800" b="0" i="0">
                <a:solidFill>
                  <a:srgbClr val="555555"/>
                </a:solidFill>
                <a:latin typeface="Inter"/>
              </a:defRPr>
            </a:pP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Un </a:t>
            </a:r>
            <a:r>
              <a:rPr sz="2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componente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fundamental del nuevo </a:t>
            </a:r>
            <a:r>
              <a:rPr sz="2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marco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académico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:</a:t>
            </a:r>
            <a:r>
              <a:rPr sz="2500" dirty="0">
                <a:solidFill>
                  <a:schemeClr val="bg2">
                    <a:lumMod val="10000"/>
                  </a:schemeClr>
                </a:solidFill>
              </a:rPr>
              <a:t>
</a:t>
            </a:r>
            <a:r>
              <a:rPr sz="2500" b="0" i="1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1" i="1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Investigación</a:t>
            </a:r>
            <a:r>
              <a:rPr sz="2500" b="1" i="1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Individual:</a:t>
            </a:r>
            <a:r>
              <a:rPr sz="2500" b="0" i="1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0" i="1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Enfoque</a:t>
            </a:r>
            <a:r>
              <a:rPr sz="2500" b="0" i="1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0" i="1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en</a:t>
            </a:r>
            <a:r>
              <a:rPr sz="2500" b="0" i="1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0" i="1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una</a:t>
            </a:r>
            <a:r>
              <a:rPr sz="2500" b="0" i="1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0" i="1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región</a:t>
            </a:r>
            <a:r>
              <a:rPr sz="2500" b="0" i="1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o comunidad cultural </a:t>
            </a:r>
            <a:r>
              <a:rPr sz="2500" b="0" i="1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específica</a:t>
            </a:r>
            <a:r>
              <a:rPr sz="2500" b="0" i="1" dirty="0">
                <a:solidFill>
                  <a:schemeClr val="bg2">
                    <a:lumMod val="10000"/>
                  </a:schemeClr>
                </a:solidFill>
                <a:latin typeface="Inter"/>
              </a:rPr>
              <a:t>.</a:t>
            </a:r>
            <a:r>
              <a:rPr sz="2500" dirty="0">
                <a:solidFill>
                  <a:schemeClr val="bg2">
                    <a:lumMod val="10000"/>
                  </a:schemeClr>
                </a:solidFill>
              </a:rPr>
              <a:t>
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1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Impacto </a:t>
            </a:r>
            <a:r>
              <a:rPr sz="2500" b="1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Académico</a:t>
            </a:r>
            <a:r>
              <a:rPr sz="2500" b="1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: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Representa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el </a:t>
            </a:r>
            <a:r>
              <a:rPr sz="2500" b="1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35% del </a:t>
            </a:r>
            <a:r>
              <a:rPr sz="2500" b="1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puntaje</a:t>
            </a:r>
            <a:r>
              <a:rPr sz="2500" b="1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total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del examen AP.</a:t>
            </a:r>
            <a:r>
              <a:rPr sz="2500" dirty="0">
                <a:solidFill>
                  <a:schemeClr val="bg2">
                    <a:lumMod val="10000"/>
                  </a:schemeClr>
                </a:solidFill>
              </a:rPr>
              <a:t>
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* </a:t>
            </a:r>
            <a:r>
              <a:rPr sz="2500" b="1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Fases</a:t>
            </a:r>
            <a:r>
              <a:rPr sz="2500" b="1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del Proyecto: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Exploración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, </a:t>
            </a:r>
            <a:r>
              <a:rPr sz="2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investigación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, </a:t>
            </a:r>
            <a:r>
              <a:rPr sz="2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presentación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y </a:t>
            </a:r>
            <a:r>
              <a:rPr sz="25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sesión</a:t>
            </a:r>
            <a:r>
              <a:rPr sz="25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 Q&amp;A.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3800" y="609600"/>
            <a:ext cx="8864600" cy="1066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>
                <a:solidFill>
                  <a:srgbClr val="1A1A1A"/>
                </a:solidFill>
                <a:latin typeface="Inter"/>
              </a:rPr>
              <a:t>Estructura del Examen 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94100" y="1828800"/>
            <a:ext cx="9156700" cy="8002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800" b="0" i="0">
                <a:solidFill>
                  <a:srgbClr val="555555"/>
                </a:solidFill>
                <a:latin typeface="Inter"/>
              </a:defRPr>
            </a:pPr>
            <a:r>
              <a:rPr sz="2600" b="0" i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Duración</a:t>
            </a:r>
            <a:r>
              <a:rPr sz="2600" b="0" i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total: 2 horas y 30 </a:t>
            </a:r>
            <a:r>
              <a:rPr sz="2600" b="0" i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minutos</a:t>
            </a:r>
            <a:r>
              <a:rPr sz="2600" b="0" i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sz="2600" b="0" i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Evaluación</a:t>
            </a:r>
            <a:r>
              <a:rPr sz="2600" b="0" i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0" i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basada</a:t>
            </a:r>
            <a:r>
              <a:rPr sz="2600" b="0" i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0" i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sz="2600" b="0" i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0" i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criterios</a:t>
            </a:r>
            <a:r>
              <a:rPr sz="2600" b="0" i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sz="2600" b="0" i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aprendizaje</a:t>
            </a:r>
            <a:endParaRPr sz="2600" b="0" i="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12800" y="2578100"/>
            <a:ext cx="14630400" cy="5956300"/>
          </a:xfrm>
          <a:prstGeom prst="roundRect">
            <a:avLst>
              <a:gd name="adj" fmla="val 1705"/>
            </a:avLst>
          </a:prstGeom>
          <a:noFill/>
          <a:ln w="12700">
            <a:solidFill>
              <a:srgbClr val="F0F0F0"/>
            </a:solidFill>
          </a:ln>
          <a:effectLst>
            <a:outerShdw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8128000" y="2590800"/>
            <a:ext cx="12700" cy="5930900"/>
          </a:xfrm>
          <a:prstGeom prst="roundRect">
            <a:avLst>
              <a:gd name="adj" fmla="val 800000"/>
            </a:avLst>
          </a:prstGeom>
          <a:solidFill>
            <a:srgbClr val="F0F0F0"/>
          </a:solidFill>
          <a:ln>
            <a:noFill/>
          </a:ln>
          <a:effectLst>
            <a:outerShdw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33500" y="4762500"/>
            <a:ext cx="63500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400" b="0" i="0">
                <a:solidFill>
                  <a:srgbClr val="1A1A1A"/>
                </a:solidFill>
                <a:latin typeface="Inter"/>
              </a:defRPr>
            </a:pPr>
            <a:r>
              <a:rPr sz="2400" b="0" i="0">
                <a:solidFill>
                  <a:srgbClr val="1A1A1A"/>
                </a:solidFill>
                <a:latin typeface="Inter"/>
              </a:rPr>
              <a:t>Sección I: Respuesta Libre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0" y="5372100"/>
            <a:ext cx="6350000" cy="14600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0000"/>
              </a:lnSpc>
              <a:defRPr sz="1600" b="0" i="0">
                <a:solidFill>
                  <a:srgbClr val="555555"/>
                </a:solidFill>
                <a:latin typeface="Inter"/>
              </a:defRPr>
            </a:pPr>
            <a:r>
              <a:rPr sz="2500" b="1" i="0" dirty="0">
                <a:solidFill>
                  <a:srgbClr val="FF0000"/>
                </a:solidFill>
                <a:latin typeface="Inter"/>
              </a:rPr>
              <a:t>3 </a:t>
            </a:r>
            <a:r>
              <a:rPr sz="25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preguntas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que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representan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el </a:t>
            </a:r>
            <a:r>
              <a:rPr sz="2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50%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del valor total.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Requiere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análisis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profundo y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redacción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estructurada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basada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en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objetivos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25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específicos</a:t>
            </a:r>
            <a:r>
              <a:rPr sz="25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36000" y="4762500"/>
            <a:ext cx="63500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400" b="0" i="0">
                <a:solidFill>
                  <a:srgbClr val="1A1A1A"/>
                </a:solidFill>
                <a:latin typeface="Inter"/>
              </a:defRPr>
            </a:pPr>
            <a:r>
              <a:rPr sz="2400" b="0" i="0">
                <a:solidFill>
                  <a:srgbClr val="1A1A1A"/>
                </a:solidFill>
                <a:latin typeface="Inter"/>
              </a:rPr>
              <a:t>Sección II: Opción Múltiple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36000" y="5372100"/>
            <a:ext cx="6350000" cy="27442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0000"/>
              </a:lnSpc>
              <a:defRPr sz="1600" b="0" i="0">
                <a:solidFill>
                  <a:srgbClr val="555555"/>
                </a:solidFill>
                <a:latin typeface="Inter"/>
              </a:defRPr>
            </a:pPr>
            <a:r>
              <a:rPr sz="2900" b="1" i="0" dirty="0">
                <a:solidFill>
                  <a:srgbClr val="FF0000"/>
                </a:solidFill>
                <a:latin typeface="Inter"/>
              </a:rPr>
              <a:t>55</a:t>
            </a:r>
            <a:r>
              <a:rPr sz="1600" b="1" i="0" dirty="0">
                <a:solidFill>
                  <a:srgbClr val="555555"/>
                </a:solidFill>
                <a:latin typeface="Inter"/>
              </a:rPr>
              <a:t> </a:t>
            </a:r>
            <a:r>
              <a:rPr sz="3500" b="1" i="0" dirty="0" err="1">
                <a:solidFill>
                  <a:srgbClr val="555555"/>
                </a:solidFill>
                <a:latin typeface="Inter"/>
              </a:rPr>
              <a:t>preguntas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que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representan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el </a:t>
            </a:r>
            <a:r>
              <a:rPr sz="3500" b="1" i="0" dirty="0">
                <a:solidFill>
                  <a:srgbClr val="555555"/>
                </a:solidFill>
                <a:latin typeface="Inter"/>
              </a:rPr>
              <a:t>50%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del valor total.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Evalúa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el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conocimiento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amplio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del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temario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a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través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de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respuestas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 </a:t>
            </a:r>
            <a:r>
              <a:rPr sz="3500" b="0" i="0" dirty="0" err="1">
                <a:solidFill>
                  <a:srgbClr val="555555"/>
                </a:solidFill>
                <a:latin typeface="Inter"/>
              </a:rPr>
              <a:t>cerradas</a:t>
            </a:r>
            <a:r>
              <a:rPr sz="3500" b="0" i="0" dirty="0">
                <a:solidFill>
                  <a:srgbClr val="555555"/>
                </a:solidFill>
                <a:latin typeface="Inter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23200" y="52578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1A1A1A"/>
          </a:solidFill>
          <a:ln>
            <a:noFill/>
          </a:ln>
          <a:effectLst>
            <a:outerShdw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  <a:defRPr sz="1400" b="1" i="0">
                <a:solidFill>
                  <a:srgbClr val="FFFFFF"/>
                </a:solidFill>
                <a:latin typeface="Inter"/>
              </a:defRPr>
            </a:pPr>
            <a:r>
              <a:rPr sz="1400" b="1" i="0">
                <a:solidFill>
                  <a:srgbClr val="FFFFFF"/>
                </a:solidFill>
                <a:latin typeface="Inter"/>
              </a:rPr>
              <a:t>VS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609600"/>
            <a:ext cx="14706600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Sección I: Tareas de Respuesta Libre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2800" y="6159500"/>
            <a:ext cx="46863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1600" b="1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Proyecto de Presentación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" y="6540500"/>
            <a:ext cx="46863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1400" b="0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3 minutos de preparación y 3 de exposición oral. Representa el </a:t>
            </a:r>
            <a:r>
              <a:rPr sz="1400" b="1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20% de la calificación total</a:t>
            </a:r>
            <a:r>
              <a:rPr sz="1400" b="0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29300" y="6159500"/>
            <a:ext cx="46863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1600" b="1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Simulacro de Q&amp;A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9300" y="6540500"/>
            <a:ext cx="46863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1400" b="0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Sesión interactiva con 4 preguntas. Se otorgan 40 segundos por respuesta, sumando el </a:t>
            </a:r>
            <a:r>
              <a:rPr sz="1400" b="1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15% del valor</a:t>
            </a:r>
            <a:r>
              <a:rPr sz="1400" b="0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33100" y="6159500"/>
            <a:ext cx="46863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1" i="0">
                <a:solidFill>
                  <a:srgbClr val="1A1A1A"/>
                </a:solidFill>
                <a:latin typeface="Inter"/>
              </a:defRPr>
            </a:pPr>
            <a:r>
              <a:rPr sz="1600" b="1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Ensayo Argumentativo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33100" y="6540500"/>
            <a:ext cx="46863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 i="0">
                <a:solidFill>
                  <a:srgbClr val="555555"/>
                </a:solidFill>
                <a:latin typeface="Inter"/>
              </a:defRPr>
            </a:pPr>
            <a:r>
              <a:rPr sz="1400" b="0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Redacción basada en audio, artículo y gráfico. Evaluación integral que aporta el </a:t>
            </a:r>
            <a:r>
              <a:rPr sz="1400" b="1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15% de la nota final</a:t>
            </a:r>
            <a:r>
              <a:rPr sz="1400" b="0" i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.</a:t>
            </a:r>
          </a:p>
        </p:txBody>
      </p:sp>
      <p:pic>
        <p:nvPicPr>
          <p:cNvPr id="9" name="Picture 8" descr="f8b4835c-2e2f-4538-a489-78bc8e8912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2082800"/>
            <a:ext cx="4610100" cy="3873500"/>
          </a:xfrm>
          <a:prstGeom prst="rect">
            <a:avLst/>
          </a:prstGeom>
        </p:spPr>
      </p:pic>
      <p:pic>
        <p:nvPicPr>
          <p:cNvPr id="10" name="Picture 9" descr="b4dc4a6d-e996-4378-b429-74b3a0c338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300" y="2082800"/>
            <a:ext cx="4610100" cy="3873500"/>
          </a:xfrm>
          <a:prstGeom prst="rect">
            <a:avLst/>
          </a:prstGeom>
        </p:spPr>
      </p:pic>
      <p:pic>
        <p:nvPicPr>
          <p:cNvPr id="11" name="Picture 10" descr="c1d01fa6-b622-485e-abb1-f3145fe2003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3100" y="2082800"/>
            <a:ext cx="4610100" cy="387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812800"/>
            <a:ext cx="10312400" cy="1066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5600" b="0" i="0">
                <a:solidFill>
                  <a:srgbClr val="1A1A1A"/>
                </a:solidFill>
                <a:latin typeface="Inter"/>
              </a:defRPr>
            </a:pPr>
            <a:r>
              <a:rPr sz="5600" b="0" i="0">
                <a:solidFill>
                  <a:srgbClr val="1A1A1A"/>
                </a:solidFill>
                <a:latin typeface="Inter"/>
              </a:rPr>
              <a:t>Sección II: Opción Múltiple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2800" y="2489200"/>
            <a:ext cx="69850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400" b="0" i="0">
                <a:solidFill>
                  <a:srgbClr val="1A1A1A"/>
                </a:solidFill>
                <a:latin typeface="Inter"/>
              </a:defRPr>
            </a:pPr>
            <a:r>
              <a:rPr sz="2400" b="0" i="0" dirty="0" err="1">
                <a:solidFill>
                  <a:srgbClr val="1A1A1A"/>
                </a:solidFill>
                <a:latin typeface="Inter"/>
              </a:rPr>
              <a:t>Parte</a:t>
            </a:r>
            <a:r>
              <a:rPr sz="2400" b="0" i="0" dirty="0">
                <a:solidFill>
                  <a:srgbClr val="1A1A1A"/>
                </a:solidFill>
                <a:latin typeface="Inter"/>
              </a:rPr>
              <a:t> A: </a:t>
            </a:r>
            <a:r>
              <a:rPr sz="2400" b="0" i="0" dirty="0" err="1">
                <a:solidFill>
                  <a:srgbClr val="1A1A1A"/>
                </a:solidFill>
                <a:latin typeface="Inter"/>
              </a:rPr>
              <a:t>Comprensión</a:t>
            </a:r>
            <a:r>
              <a:rPr sz="2400" b="0" i="0" dirty="0">
                <a:solidFill>
                  <a:srgbClr val="1A1A1A"/>
                </a:solidFill>
                <a:latin typeface="Inter"/>
              </a:rPr>
              <a:t> </a:t>
            </a:r>
            <a:r>
              <a:rPr sz="2400" b="0" i="0" dirty="0" err="1">
                <a:solidFill>
                  <a:srgbClr val="1A1A1A"/>
                </a:solidFill>
                <a:latin typeface="Inter"/>
              </a:rPr>
              <a:t>Auditiva</a:t>
            </a:r>
            <a:endParaRPr sz="2400" b="0" i="0" dirty="0">
              <a:solidFill>
                <a:srgbClr val="1A1A1A"/>
              </a:solidFill>
              <a:latin typeface="Inte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800" y="3098800"/>
            <a:ext cx="6985000" cy="14605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0000"/>
              </a:lnSpc>
              <a:defRPr sz="1800" b="0" i="0">
                <a:solidFill>
                  <a:srgbClr val="555555"/>
                </a:solidFill>
                <a:latin typeface="Inter"/>
              </a:defRPr>
            </a:pP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• </a:t>
            </a:r>
            <a:r>
              <a:rPr sz="1800" b="1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25 </a:t>
            </a:r>
            <a:r>
              <a:rPr sz="1800" b="1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preguntas</a:t>
            </a: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totales</a:t>
            </a:r>
            <a:r>
              <a:rPr dirty="0">
                <a:solidFill>
                  <a:schemeClr val="bg2">
                    <a:lumMod val="10000"/>
                  </a:schemeClr>
                </a:solidFill>
              </a:rPr>
              <a:t>
</a:t>
            </a: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• </a:t>
            </a:r>
            <a:r>
              <a:rPr sz="1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Reportes</a:t>
            </a: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 audio y </a:t>
            </a:r>
            <a:r>
              <a:rPr sz="1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entrevistas</a:t>
            </a:r>
            <a:r>
              <a:rPr dirty="0">
                <a:solidFill>
                  <a:schemeClr val="bg2">
                    <a:lumMod val="10000"/>
                  </a:schemeClr>
                </a:solidFill>
              </a:rPr>
              <a:t>
</a:t>
            </a: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• </a:t>
            </a:r>
            <a:r>
              <a:rPr sz="1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Presentaciones</a:t>
            </a: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académicas</a:t>
            </a:r>
            <a:r>
              <a:rPr dirty="0">
                <a:solidFill>
                  <a:schemeClr val="bg2">
                    <a:lumMod val="10000"/>
                  </a:schemeClr>
                </a:solidFill>
              </a:rPr>
              <a:t>
</a:t>
            </a: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• </a:t>
            </a:r>
            <a:r>
              <a:rPr sz="1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Enfoque</a:t>
            </a: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en</a:t>
            </a:r>
            <a:r>
              <a:rPr sz="1800" b="0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</a:t>
            </a:r>
            <a:r>
              <a:rPr sz="1800" b="1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síntesis</a:t>
            </a:r>
            <a:r>
              <a:rPr sz="1800" b="1" i="0" dirty="0">
                <a:solidFill>
                  <a:schemeClr val="bg2">
                    <a:lumMod val="10000"/>
                  </a:schemeClr>
                </a:solidFill>
                <a:latin typeface="Inter"/>
              </a:rPr>
              <a:t> de </a:t>
            </a:r>
            <a:r>
              <a:rPr sz="1800" b="1" i="0" dirty="0" err="1">
                <a:solidFill>
                  <a:schemeClr val="bg2">
                    <a:lumMod val="10000"/>
                  </a:schemeClr>
                </a:solidFill>
                <a:latin typeface="Inter"/>
              </a:rPr>
              <a:t>información</a:t>
            </a:r>
            <a:endParaRPr sz="1800" b="1" i="0" dirty="0">
              <a:solidFill>
                <a:schemeClr val="bg2">
                  <a:lumMod val="10000"/>
                </a:schemeClr>
              </a:solidFill>
              <a:latin typeface="Int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34400" y="2489200"/>
            <a:ext cx="6985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400" b="0" i="0">
                <a:solidFill>
                  <a:srgbClr val="1A1A1A"/>
                </a:solidFill>
                <a:latin typeface="Inter"/>
              </a:defRPr>
            </a:pP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Parte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B: </a:t>
            </a:r>
            <a:r>
              <a:rPr sz="24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Comprensión</a:t>
            </a:r>
            <a:r>
              <a:rPr sz="24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de Lectura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34400" y="3098800"/>
            <a:ext cx="6985000" cy="14605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0000"/>
              </a:lnSpc>
              <a:defRPr sz="1800" b="0" i="0">
                <a:solidFill>
                  <a:srgbClr val="555555"/>
                </a:solidFill>
                <a:latin typeface="Inter"/>
              </a:defRPr>
            </a:pPr>
            <a:r>
              <a:rPr sz="18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• </a:t>
            </a:r>
            <a:r>
              <a:rPr sz="18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30 </a:t>
            </a:r>
            <a:r>
              <a:rPr sz="18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preguntas</a:t>
            </a:r>
            <a:r>
              <a:rPr sz="18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totales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</a:rPr>
              <a:t>
</a:t>
            </a:r>
            <a:r>
              <a:rPr sz="18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• </a:t>
            </a:r>
            <a:r>
              <a:rPr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Artículos</a:t>
            </a:r>
            <a:r>
              <a:rPr sz="18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y </a:t>
            </a:r>
            <a:r>
              <a:rPr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textos</a:t>
            </a:r>
            <a:r>
              <a:rPr sz="18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</a:t>
            </a:r>
            <a:r>
              <a:rPr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literarios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</a:rPr>
              <a:t>
</a:t>
            </a:r>
            <a:r>
              <a:rPr sz="18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• Material </a:t>
            </a:r>
            <a:r>
              <a:rPr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promocional</a:t>
            </a:r>
            <a:r>
              <a:rPr sz="18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 y </a:t>
            </a:r>
            <a:r>
              <a:rPr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tablas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</a:rPr>
              <a:t>
</a:t>
            </a:r>
            <a:r>
              <a:rPr sz="1800" b="0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• Tiempo total: </a:t>
            </a:r>
            <a:r>
              <a:rPr sz="18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80 </a:t>
            </a:r>
            <a:r>
              <a:rPr sz="1800" b="1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Inter"/>
              </a:rPr>
              <a:t>minutos</a:t>
            </a:r>
            <a:endParaRPr sz="1800" b="1" i="0" dirty="0">
              <a:solidFill>
                <a:schemeClr val="tx1">
                  <a:lumMod val="95000"/>
                  <a:lumOff val="5000"/>
                </a:schemeClr>
              </a:solidFill>
              <a:latin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551</Words>
  <Application>Microsoft Office PowerPoint</Application>
  <PresentationFormat>Custom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Inter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Ariana Pérez-Urbina</dc:creator>
  <cp:keywords/>
  <dc:description>generated using python-pptx</dc:description>
  <cp:lastModifiedBy>Ariana Pérez-Urbina</cp:lastModifiedBy>
  <cp:revision>2</cp:revision>
  <dcterms:created xsi:type="dcterms:W3CDTF">2013-01-27T09:14:16Z</dcterms:created>
  <dcterms:modified xsi:type="dcterms:W3CDTF">2026-08-24T17:02:38Z</dcterms:modified>
  <cp:category/>
</cp:coreProperties>
</file>